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67F0"/>
    <a:srgbClr val="FFB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86405"/>
  </p:normalViewPr>
  <p:slideViewPr>
    <p:cSldViewPr snapToGrid="0" snapToObjects="1">
      <p:cViewPr>
        <p:scale>
          <a:sx n="124" d="100"/>
          <a:sy n="124" d="100"/>
        </p:scale>
        <p:origin x="68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BD7DF-1251-2F45-9E93-9635871A84EF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63810-0107-9849-8CC0-4255C3C1B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9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3810-0107-9849-8CC0-4255C3C1BA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25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Time-based</a:t>
            </a:r>
            <a:r>
              <a:rPr lang="en-US" baseline="0" dirty="0" smtClean="0"/>
              <a:t> analytics allows us to use the data we have to predict data that we don’t have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can be used in multiple domains: predicting stock market changes, weather forecasting and even traffic</a:t>
            </a:r>
          </a:p>
          <a:p>
            <a:r>
              <a:rPr lang="en-US" baseline="0" dirty="0" smtClean="0"/>
              <a:t>In our modern-day, lots of data is available that we are free to leverage</a:t>
            </a:r>
          </a:p>
          <a:p>
            <a:r>
              <a:rPr lang="en-US" baseline="0" dirty="0" smtClean="0"/>
              <a:t>The data speaks for itself and holds the truth that we seek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3810-0107-9849-8CC0-4255C3C1BA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8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were given millions </a:t>
            </a:r>
            <a:r>
              <a:rPr lang="en-US" baseline="0" dirty="0" smtClean="0"/>
              <a:t>of tick by tick trade prices that were fed to our time-based model </a:t>
            </a:r>
            <a:r>
              <a:rPr lang="en-US" dirty="0" smtClean="0"/>
              <a:t>and our</a:t>
            </a:r>
            <a:r>
              <a:rPr lang="en-US" baseline="0" dirty="0" smtClean="0"/>
              <a:t> goal was to b</a:t>
            </a:r>
            <a:r>
              <a:rPr lang="en-US" dirty="0" smtClean="0"/>
              <a:t>uild a sophisticated</a:t>
            </a:r>
            <a:r>
              <a:rPr lang="en-US" baseline="0" dirty="0" smtClean="0"/>
              <a:t> tool to retrieve, store and analyze massive volumes of time series data.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3810-0107-9849-8CC0-4255C3C1BA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2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3810-0107-9849-8CC0-4255C3C1BA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3810-0107-9849-8CC0-4255C3C1BA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33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Complexity time constant</a:t>
            </a:r>
            <a:r>
              <a:rPr lang="en-US" baseline="0" dirty="0" smtClean="0"/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3810-0107-9849-8CC0-4255C3C1BA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0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</a:t>
            </a:r>
            <a:r>
              <a:rPr lang="en-US" baseline="0" dirty="0" smtClean="0"/>
              <a:t>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3810-0107-9849-8CC0-4255C3C1BA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 data</a:t>
            </a:r>
            <a:r>
              <a:rPr lang="en-US" baseline="0" dirty="0" smtClean="0"/>
              <a:t> sample dates and question mark for future</a:t>
            </a:r>
          </a:p>
          <a:p>
            <a:r>
              <a:rPr lang="en-US" dirty="0" smtClean="0"/>
              <a:t>Include prices</a:t>
            </a:r>
          </a:p>
          <a:p>
            <a:r>
              <a:rPr lang="en-US" dirty="0" smtClean="0"/>
              <a:t>Time of us 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3810-0107-9849-8CC0-4255C3C1BA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63810-0107-9849-8CC0-4255C3C1B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0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6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7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5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4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3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3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8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0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76216-5493-4E47-A082-F75F7F2A812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E5E65-2C15-814E-9B34-D3AF89A05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4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" t="28200" r="51701" b="34545"/>
          <a:stretch/>
        </p:blipFill>
        <p:spPr>
          <a:xfrm>
            <a:off x="319977" y="285019"/>
            <a:ext cx="11487581" cy="62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Same as previous, we fetch the company and its list of transactions. At the correct dates, we calculated the high, low, mean and median.</a:t>
            </a:r>
          </a:p>
          <a:p>
            <a:pPr lvl="1"/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We utilized the Apache Commons Math library to calculate the volatility.</a:t>
            </a:r>
          </a:p>
          <a:p>
            <a:pPr lvl="1"/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To reduce runtime, we use a separate HashMap that hashes to the correct index at the ArrayList of transactions of the specified date range. </a:t>
            </a:r>
          </a:p>
          <a:p>
            <a:pPr lvl="1"/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0930" y="1479184"/>
            <a:ext cx="5470133" cy="25434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Level 3: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Plot the price movement for a given security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325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5971" y="0"/>
            <a:ext cx="1325366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4539" y="0"/>
            <a:ext cx="1325366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53107" y="0"/>
            <a:ext cx="88679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841" y="790815"/>
            <a:ext cx="985373" cy="9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1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33" b="3318"/>
          <a:stretch/>
        </p:blipFill>
        <p:spPr>
          <a:xfrm>
            <a:off x="575455" y="773973"/>
            <a:ext cx="7243178" cy="5131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50782" y="1123538"/>
            <a:ext cx="364670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Price Movements:</a:t>
            </a:r>
          </a:p>
          <a:p>
            <a:endParaRPr lang="en-US" sz="2000" dirty="0" smtClean="0"/>
          </a:p>
          <a:p>
            <a:r>
              <a:rPr lang="en-US" sz="2000" dirty="0" smtClean="0"/>
              <a:t>TICKER: C</a:t>
            </a:r>
          </a:p>
          <a:p>
            <a:r>
              <a:rPr lang="en-US" sz="2000" dirty="0" smtClean="0"/>
              <a:t>START: </a:t>
            </a:r>
            <a:r>
              <a:rPr lang="cs-CZ" sz="2000" dirty="0"/>
              <a:t>20161107141219.428322</a:t>
            </a:r>
            <a:r>
              <a:rPr lang="en-US" sz="2000" dirty="0" smtClean="0">
                <a:solidFill>
                  <a:srgbClr val="6A8759"/>
                </a:solidFill>
                <a:effectLst/>
              </a:rPr>
              <a:t> </a:t>
            </a:r>
          </a:p>
          <a:p>
            <a:r>
              <a:rPr lang="en-US" sz="2000" dirty="0" smtClean="0"/>
              <a:t>END:</a:t>
            </a:r>
            <a:r>
              <a:rPr lang="en-US" sz="2000" dirty="0" smtClean="0">
                <a:solidFill>
                  <a:srgbClr val="6A8759"/>
                </a:solidFill>
                <a:effectLst/>
              </a:rPr>
              <a:t> </a:t>
            </a:r>
            <a:r>
              <a:rPr lang="is-IS" sz="2000" dirty="0" smtClean="0"/>
              <a:t>20161107161643.746241</a:t>
            </a:r>
          </a:p>
          <a:p>
            <a:endParaRPr lang="is-IS" sz="2000" dirty="0"/>
          </a:p>
          <a:p>
            <a:r>
              <a:rPr lang="is-IS" dirty="0" smtClean="0"/>
              <a:t>* Utilized J</a:t>
            </a:r>
            <a:r>
              <a:rPr lang="en-US" dirty="0" smtClean="0"/>
              <a:t>a</a:t>
            </a:r>
            <a:r>
              <a:rPr lang="is-IS" dirty="0" smtClean="0"/>
              <a:t>va Jfree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06" y="5192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 smtClean="0"/>
              <a:t>Level 4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4000" dirty="0" smtClean="0"/>
              <a:t>Predict the security prices based on price movement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93" y="371306"/>
            <a:ext cx="810712" cy="810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54" y="4598837"/>
            <a:ext cx="7846502" cy="17823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6331" y="418010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89614" y="1707129"/>
            <a:ext cx="3448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TICKER: MET</a:t>
            </a:r>
          </a:p>
          <a:p>
            <a:pPr algn="ctr"/>
            <a:r>
              <a:rPr lang="en-US" dirty="0" smtClean="0"/>
              <a:t>YYYY:MM:DD:HH:MM:SS.Millisec</a:t>
            </a:r>
          </a:p>
          <a:p>
            <a:pPr algn="ctr"/>
            <a:r>
              <a:rPr lang="en-US" dirty="0" smtClean="0"/>
              <a:t>START: </a:t>
            </a:r>
            <a:r>
              <a:rPr lang="is-IS" dirty="0"/>
              <a:t>20161107141219.161062</a:t>
            </a:r>
            <a:r>
              <a:rPr lang="en-US" dirty="0" smtClean="0">
                <a:solidFill>
                  <a:srgbClr val="6A8759"/>
                </a:solidFill>
                <a:effectLst/>
              </a:rPr>
              <a:t> </a:t>
            </a:r>
          </a:p>
          <a:p>
            <a:pPr algn="ctr"/>
            <a:r>
              <a:rPr lang="en-US" dirty="0" smtClean="0"/>
              <a:t>END:</a:t>
            </a:r>
            <a:r>
              <a:rPr lang="en-US" dirty="0" smtClean="0">
                <a:solidFill>
                  <a:srgbClr val="6A8759"/>
                </a:solidFill>
                <a:effectLst/>
              </a:rPr>
              <a:t> </a:t>
            </a:r>
            <a:r>
              <a:rPr lang="is-IS" dirty="0" smtClean="0"/>
              <a:t>20161107150230.585522</a:t>
            </a:r>
          </a:p>
          <a:p>
            <a:pPr algn="ctr"/>
            <a:endParaRPr lang="en-US" dirty="0" smtClean="0">
              <a:effectLst/>
            </a:endParaRPr>
          </a:p>
          <a:p>
            <a:pPr algn="ctr"/>
            <a:r>
              <a:rPr lang="en-US" dirty="0" smtClean="0"/>
              <a:t>FUTURE: </a:t>
            </a:r>
            <a:r>
              <a:rPr lang="is-IS" dirty="0"/>
              <a:t>20161107150230.985522</a:t>
            </a:r>
            <a:endParaRPr lang="en-US" dirty="0"/>
          </a:p>
        </p:txBody>
      </p:sp>
      <p:sp>
        <p:nvSpPr>
          <p:cNvPr id="10" name="Triangle 9"/>
          <p:cNvSpPr/>
          <p:nvPr/>
        </p:nvSpPr>
        <p:spPr>
          <a:xfrm>
            <a:off x="616449" y="5489991"/>
            <a:ext cx="842481" cy="69864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riangle 10"/>
          <p:cNvSpPr/>
          <p:nvPr/>
        </p:nvSpPr>
        <p:spPr>
          <a:xfrm>
            <a:off x="195208" y="5262165"/>
            <a:ext cx="842481" cy="69864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631621" y="4483015"/>
            <a:ext cx="842481" cy="69864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riangle 13"/>
          <p:cNvSpPr/>
          <p:nvPr/>
        </p:nvSpPr>
        <p:spPr>
          <a:xfrm>
            <a:off x="557447" y="3666132"/>
            <a:ext cx="842481" cy="69864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>
            <a:off x="11139134" y="5839312"/>
            <a:ext cx="842481" cy="69864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>
            <a:off x="10717893" y="5596323"/>
            <a:ext cx="842481" cy="69864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riangle 16"/>
          <p:cNvSpPr/>
          <p:nvPr/>
        </p:nvSpPr>
        <p:spPr>
          <a:xfrm>
            <a:off x="10296652" y="5368497"/>
            <a:ext cx="842481" cy="69864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58715"/>
            <a:ext cx="10515600" cy="270684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Level 5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If security price is not available on a given point of time, trace back to find last price of security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41" y="2965563"/>
            <a:ext cx="9567115" cy="2767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38" y="396071"/>
            <a:ext cx="810712" cy="810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75407" y="5825447"/>
            <a:ext cx="543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Utilized Binary Search to find closest </a:t>
            </a:r>
            <a:r>
              <a:rPr lang="en-US" smtClean="0"/>
              <a:t>earliest transaction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8886" y="1433637"/>
            <a:ext cx="2593369" cy="816403"/>
          </a:xfrm>
        </p:spPr>
        <p:txBody>
          <a:bodyPr/>
          <a:lstStyle/>
          <a:p>
            <a:pPr algn="ctr"/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433" y="2291136"/>
            <a:ext cx="7124273" cy="1954464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/>
              <a:t>We implemented parts of project 5 related to time-based analytics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2383"/>
            <a:ext cx="10894888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Grouping all securities together based on sector -&gt; (*Correlation)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01" y="1690688"/>
            <a:ext cx="2377100" cy="47623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637052" y="2876764"/>
            <a:ext cx="1982912" cy="29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53528" y="2692098"/>
            <a:ext cx="18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Financials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37052" y="2026871"/>
            <a:ext cx="1726058" cy="20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3110" y="1815895"/>
            <a:ext cx="252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Industrial (Airlines)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80198" y="3616503"/>
            <a:ext cx="3606229" cy="28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08004" y="3431837"/>
            <a:ext cx="243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Telecommunication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6" idx="1"/>
          </p:cNvCxnSpPr>
          <p:nvPr/>
        </p:nvCxnSpPr>
        <p:spPr>
          <a:xfrm flipV="1">
            <a:off x="3673011" y="5829726"/>
            <a:ext cx="2080517" cy="14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53528" y="5645060"/>
            <a:ext cx="243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Technology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6" idx="1"/>
          </p:cNvCxnSpPr>
          <p:nvPr/>
        </p:nvCxnSpPr>
        <p:spPr>
          <a:xfrm flipV="1">
            <a:off x="3554858" y="5829726"/>
            <a:ext cx="2198670" cy="48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01775" y="4489956"/>
            <a:ext cx="5128517" cy="22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92966" y="4534873"/>
            <a:ext cx="243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Healthcare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501774" y="5281226"/>
            <a:ext cx="1681538" cy="3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07284" y="5082775"/>
            <a:ext cx="342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(Oil &amp; Gas Exploration)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3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9949"/>
            <a:ext cx="10515600" cy="27181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Plot price </a:t>
            </a:r>
            <a:r>
              <a:rPr lang="en-US" sz="3200" dirty="0"/>
              <a:t>m</a:t>
            </a:r>
            <a:r>
              <a:rPr lang="en-US" sz="3200" dirty="0" smtClean="0"/>
              <a:t>ovements of securities under each sector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Since we already grouped the securities by sector, calculated price movements per security, we now plot the points.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26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0" y="1520576"/>
            <a:ext cx="5034361" cy="3657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1552" y="472343"/>
            <a:ext cx="4645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Information Technology Sector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962" y="1520576"/>
            <a:ext cx="5365615" cy="3958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9530" y="5229546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IBM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409605" y="4706326"/>
            <a:ext cx="813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ACN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276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0779" y="742120"/>
            <a:ext cx="6070443" cy="5247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latin typeface="+mj-lt"/>
                <a:ea typeface="Helvetica Neue" charset="0"/>
                <a:cs typeface="Helvetica Neue" charset="0"/>
              </a:rPr>
              <a:t>Project Hourglass</a:t>
            </a:r>
          </a:p>
          <a:p>
            <a:pPr algn="ctr"/>
            <a:endParaRPr lang="en-US" sz="1000" u="sng" dirty="0" smtClean="0">
              <a:latin typeface="+mj-lt"/>
              <a:ea typeface="Helvetica Neue" charset="0"/>
              <a:cs typeface="Helvetica Neue" charset="0"/>
            </a:endParaRPr>
          </a:p>
          <a:p>
            <a:pPr algn="ctr"/>
            <a:r>
              <a:rPr lang="en-US" sz="5400" b="1" dirty="0" smtClean="0">
                <a:latin typeface="+mj-lt"/>
                <a:ea typeface="Helvetica Neue" charset="0"/>
                <a:cs typeface="Helvetica Neue" charset="0"/>
              </a:rPr>
              <a:t>Time-Based Analytics</a:t>
            </a:r>
          </a:p>
          <a:p>
            <a:pPr algn="ctr"/>
            <a:endParaRPr lang="en-US" sz="1500" dirty="0" smtClean="0">
              <a:latin typeface="+mj-lt"/>
              <a:ea typeface="Helvetica Neue" charset="0"/>
              <a:cs typeface="Helvetica Neue" charset="0"/>
            </a:endParaRPr>
          </a:p>
          <a:p>
            <a:pPr algn="ctr"/>
            <a:r>
              <a:rPr lang="en-US" sz="2800" dirty="0" smtClean="0">
                <a:latin typeface="+mj-lt"/>
                <a:ea typeface="Helvetica Neue" charset="0"/>
                <a:cs typeface="Helvetica Neue" charset="0"/>
              </a:rPr>
              <a:t>Sponsor: Rakesh Kumar</a:t>
            </a:r>
          </a:p>
          <a:p>
            <a:pPr algn="ctr"/>
            <a:endParaRPr lang="en-US" sz="2000" dirty="0" smtClean="0">
              <a:latin typeface="+mj-lt"/>
              <a:ea typeface="Helvetica Neue" charset="0"/>
              <a:cs typeface="Helvetica Neue" charset="0"/>
            </a:endParaRPr>
          </a:p>
          <a:p>
            <a:pPr algn="ctr"/>
            <a:endParaRPr lang="en-US" sz="2000" dirty="0">
              <a:latin typeface="+mj-lt"/>
              <a:ea typeface="Helvetica Neue" charset="0"/>
              <a:cs typeface="Helvetica Neue" charset="0"/>
            </a:endParaRPr>
          </a:p>
          <a:p>
            <a:pPr algn="ctr"/>
            <a:endParaRPr lang="en-US" sz="2000" dirty="0">
              <a:latin typeface="+mj-lt"/>
              <a:ea typeface="Helvetica Neue" charset="0"/>
              <a:cs typeface="Helvetica Neue" charset="0"/>
            </a:endParaRPr>
          </a:p>
          <a:p>
            <a:pPr algn="ctr"/>
            <a:endParaRPr lang="en-US" sz="2000" dirty="0">
              <a:latin typeface="+mj-lt"/>
              <a:ea typeface="Helvetica Neue" charset="0"/>
              <a:cs typeface="Helvetica Neue" charset="0"/>
            </a:endParaRPr>
          </a:p>
          <a:p>
            <a:pPr algn="ctr"/>
            <a:r>
              <a:rPr lang="en-US" sz="1600" u="sng" dirty="0" smtClean="0">
                <a:latin typeface="+mj-lt"/>
                <a:ea typeface="Helvetica Neue" charset="0"/>
                <a:cs typeface="Helvetica Neue" charset="0"/>
              </a:rPr>
              <a:t>Team</a:t>
            </a:r>
          </a:p>
          <a:p>
            <a:pPr algn="ctr"/>
            <a:endParaRPr lang="en-US" sz="1600" u="sng" dirty="0" smtClean="0">
              <a:latin typeface="+mj-lt"/>
              <a:ea typeface="Helvetica Neue" charset="0"/>
              <a:cs typeface="Helvetica Neue" charset="0"/>
            </a:endParaRPr>
          </a:p>
          <a:p>
            <a:pPr algn="ctr"/>
            <a:r>
              <a:rPr lang="en-US" sz="1600" dirty="0" smtClean="0">
                <a:latin typeface="+mj-lt"/>
                <a:ea typeface="Helvetica Neue" charset="0"/>
                <a:cs typeface="Helvetica Neue" charset="0"/>
              </a:rPr>
              <a:t>Eric Weiss</a:t>
            </a:r>
          </a:p>
          <a:p>
            <a:pPr algn="ctr"/>
            <a:r>
              <a:rPr lang="en-US" sz="1600" dirty="0" smtClean="0">
                <a:latin typeface="+mj-lt"/>
                <a:ea typeface="Helvetica Neue" charset="0"/>
                <a:cs typeface="Helvetica Neue" charset="0"/>
              </a:rPr>
              <a:t>Patrick </a:t>
            </a:r>
            <a:r>
              <a:rPr lang="en-US" sz="1600" dirty="0" err="1" smtClean="0">
                <a:latin typeface="+mj-lt"/>
                <a:ea typeface="Helvetica Neue" charset="0"/>
                <a:cs typeface="Helvetica Neue" charset="0"/>
              </a:rPr>
              <a:t>Ferner</a:t>
            </a:r>
            <a:endParaRPr lang="en-US" sz="1600" dirty="0" smtClean="0">
              <a:latin typeface="+mj-lt"/>
              <a:ea typeface="Helvetica Neue" charset="0"/>
              <a:cs typeface="Helvetica Neue" charset="0"/>
            </a:endParaRPr>
          </a:p>
          <a:p>
            <a:pPr algn="ctr"/>
            <a:r>
              <a:rPr lang="en-US" sz="1600" dirty="0" smtClean="0">
                <a:latin typeface="+mj-lt"/>
                <a:ea typeface="Helvetica Neue" charset="0"/>
                <a:cs typeface="Helvetica Neue" charset="0"/>
              </a:rPr>
              <a:t>Jordy Guntur</a:t>
            </a:r>
          </a:p>
          <a:p>
            <a:pPr algn="ctr"/>
            <a:endParaRPr lang="en-US" sz="1600" dirty="0">
              <a:latin typeface="+mj-lt"/>
              <a:ea typeface="Helvetica Neue" charset="0"/>
              <a:cs typeface="Helvetica Neue" charset="0"/>
            </a:endParaRPr>
          </a:p>
          <a:p>
            <a:pPr algn="ctr"/>
            <a:endParaRPr lang="en-US" sz="1600" dirty="0" smtClean="0">
              <a:latin typeface="+mj-lt"/>
              <a:ea typeface="Helvetica Neue" charset="0"/>
              <a:cs typeface="Helvetica Neue" charset="0"/>
            </a:endParaRPr>
          </a:p>
          <a:p>
            <a:pPr algn="ctr"/>
            <a:endParaRPr lang="en-US" sz="1600" dirty="0" smtClean="0">
              <a:latin typeface="+mj-lt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480" y="5574941"/>
            <a:ext cx="3195263" cy="972958"/>
          </a:xfrm>
          <a:prstGeom prst="rect">
            <a:avLst/>
          </a:prstGeom>
        </p:spPr>
      </p:pic>
      <p:sp>
        <p:nvSpPr>
          <p:cNvPr id="7" name="Triangle 6"/>
          <p:cNvSpPr/>
          <p:nvPr/>
        </p:nvSpPr>
        <p:spPr>
          <a:xfrm rot="19928717">
            <a:off x="490268" y="965198"/>
            <a:ext cx="870141" cy="8483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5338" y="742120"/>
            <a:ext cx="718663" cy="64727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/>
          <p:cNvSpPr/>
          <p:nvPr/>
        </p:nvSpPr>
        <p:spPr>
          <a:xfrm rot="1656888">
            <a:off x="10267701" y="1944858"/>
            <a:ext cx="832207" cy="69864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548000" y="742120"/>
            <a:ext cx="791110" cy="7579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168009" y="344500"/>
            <a:ext cx="626723" cy="16849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9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827" y="647468"/>
            <a:ext cx="11774185" cy="5357581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>
                <a:solidFill>
                  <a:schemeClr val="accent1"/>
                </a:solidFill>
                <a:ea typeface="Helvetica Neue" charset="0"/>
                <a:cs typeface="Helvetica Neue" charset="0"/>
              </a:rPr>
              <a:t>Practicality &amp; Importance</a:t>
            </a:r>
            <a:endParaRPr lang="en-US" sz="8000" b="1" dirty="0">
              <a:solidFill>
                <a:schemeClr val="accent1"/>
              </a:solidFill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7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423" y="1802820"/>
            <a:ext cx="9066088" cy="2163299"/>
          </a:xfrm>
        </p:spPr>
        <p:txBody>
          <a:bodyPr>
            <a:no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138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illions+</a:t>
            </a:r>
            <a:endParaRPr lang="en-US" sz="166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6619" y="4177034"/>
            <a:ext cx="7543697" cy="4001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MET,20161108143009.477243,MET,47.900000,47410</a:t>
            </a:r>
            <a:endParaRPr lang="en-US" sz="20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29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27" y="365125"/>
            <a:ext cx="8034819" cy="1325563"/>
          </a:xfrm>
        </p:spPr>
        <p:txBody>
          <a:bodyPr/>
          <a:lstStyle/>
          <a:p>
            <a:pPr algn="ctr"/>
            <a:r>
              <a:rPr lang="en-US" dirty="0" smtClean="0"/>
              <a:t>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801" y="1762608"/>
            <a:ext cx="7685070" cy="4351338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Building an effective model for the data</a:t>
            </a:r>
          </a:p>
          <a:p>
            <a:pPr lvl="1"/>
            <a:r>
              <a:rPr lang="en-US" dirty="0">
                <a:latin typeface="+mj-lt"/>
                <a:ea typeface="Calibri" charset="0"/>
                <a:cs typeface="Calibri" charset="0"/>
              </a:rPr>
              <a:t>Things we had to consider: how much to sample, prevent overfitting, performance vs accuracy, computing correlation</a:t>
            </a:r>
          </a:p>
          <a:p>
            <a:pPr lvl="1"/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Parsing and storing the data</a:t>
            </a:r>
          </a:p>
          <a:p>
            <a:pPr lvl="1"/>
            <a:r>
              <a:rPr lang="en-US" dirty="0" smtClean="0">
                <a:latin typeface="+mj-lt"/>
              </a:rPr>
              <a:t>Efficient capture, store, access, process, and prediction times from a big data set</a:t>
            </a: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6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7858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b="1" u="sng" dirty="0" smtClean="0"/>
              <a:t>Level 1</a:t>
            </a:r>
            <a:r>
              <a:rPr lang="en-US" b="1" u="sng" dirty="0"/>
              <a:t/>
            </a:r>
            <a:br>
              <a:rPr lang="en-US" b="1" u="sng" dirty="0"/>
            </a:br>
            <a:r>
              <a:rPr lang="en-US" sz="1000" b="1" u="sng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Retrieve the price movement for a given security over a specified period of time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64387" y="625922"/>
            <a:ext cx="760287" cy="75475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571072" y="365125"/>
            <a:ext cx="760287" cy="75475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6" name="Oval 5"/>
          <p:cNvSpPr/>
          <p:nvPr/>
        </p:nvSpPr>
        <p:spPr>
          <a:xfrm>
            <a:off x="164386" y="38913"/>
            <a:ext cx="760287" cy="7547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10566971" y="5730465"/>
            <a:ext cx="760287" cy="75475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8" name="Oval 7"/>
          <p:cNvSpPr/>
          <p:nvPr/>
        </p:nvSpPr>
        <p:spPr>
          <a:xfrm>
            <a:off x="10973656" y="5469668"/>
            <a:ext cx="760287" cy="75475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10566970" y="5143456"/>
            <a:ext cx="760287" cy="75475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56" y="4430080"/>
            <a:ext cx="6425746" cy="14681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59814" y="1892867"/>
            <a:ext cx="32723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TICKER: MET</a:t>
            </a:r>
          </a:p>
          <a:p>
            <a:pPr algn="ctr"/>
            <a:r>
              <a:rPr lang="en-US" dirty="0" smtClean="0"/>
              <a:t>YYYY:MM:DD:HH:MM:SS.Millisec</a:t>
            </a:r>
          </a:p>
          <a:p>
            <a:pPr algn="ctr"/>
            <a:r>
              <a:rPr lang="en-US" dirty="0" smtClean="0"/>
              <a:t>START: 20161107141219.161062</a:t>
            </a:r>
            <a:endParaRPr lang="en-US" dirty="0"/>
          </a:p>
          <a:p>
            <a:pPr algn="ctr"/>
            <a:r>
              <a:rPr lang="en-US" dirty="0" smtClean="0"/>
              <a:t>END:20161107143104.626741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3400" y="3959222"/>
            <a:ext cx="102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OUTPUT: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454" y="395307"/>
            <a:ext cx="985373" cy="9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4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9540734" y="1984423"/>
            <a:ext cx="1277204" cy="126791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HashMap of &lt;Ticker, Company&gt;</a:t>
            </a:r>
          </a:p>
          <a:p>
            <a:pPr lvl="1"/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Each Company has an ArrayList of Transactions</a:t>
            </a:r>
          </a:p>
          <a:p>
            <a:pPr lvl="1"/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Constant time operation</a:t>
            </a:r>
          </a:p>
          <a:p>
            <a:pPr lvl="1"/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Given two date ranges and ticker, fetch the company, lookup the correct transaction at the right dates and using those values, calculate price movement</a:t>
            </a:r>
          </a:p>
          <a:p>
            <a:pPr lvl="1"/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Now we have the price movement over a period of time!</a:t>
            </a:r>
          </a:p>
        </p:txBody>
      </p:sp>
      <p:sp>
        <p:nvSpPr>
          <p:cNvPr id="6" name="Oval 5"/>
          <p:cNvSpPr/>
          <p:nvPr/>
        </p:nvSpPr>
        <p:spPr>
          <a:xfrm>
            <a:off x="8663041" y="1147399"/>
            <a:ext cx="1809107" cy="179595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4" name="Oval 3"/>
          <p:cNvSpPr/>
          <p:nvPr/>
        </p:nvSpPr>
        <p:spPr>
          <a:xfrm>
            <a:off x="9886524" y="365125"/>
            <a:ext cx="1809107" cy="179595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9089421" y="490241"/>
            <a:ext cx="1277204" cy="12679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190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667" y="2649965"/>
            <a:ext cx="10515600" cy="2543442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Level 2:</a:t>
            </a:r>
            <a:br>
              <a:rPr lang="en-US" sz="9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Retrieve high price, low price for a given security within a specified time range</a:t>
            </a:r>
            <a:r>
              <a:rPr lang="en-US" sz="9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/>
            </a:r>
            <a:br>
              <a:rPr lang="en-US" sz="9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en-US" sz="96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111" y="1910698"/>
            <a:ext cx="985373" cy="9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50" y="2953681"/>
            <a:ext cx="5744896" cy="2607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4552" y="234262"/>
            <a:ext cx="33028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TICKER: MET</a:t>
            </a:r>
          </a:p>
          <a:p>
            <a:pPr algn="ctr"/>
            <a:r>
              <a:rPr lang="en-US" dirty="0" smtClean="0"/>
              <a:t>YYYY:MM:DD:HH:MM:SS.Millisec</a:t>
            </a:r>
          </a:p>
          <a:p>
            <a:pPr algn="ctr"/>
            <a:r>
              <a:rPr lang="en-US" dirty="0" smtClean="0"/>
              <a:t>START: </a:t>
            </a:r>
            <a:r>
              <a:rPr lang="en-US" dirty="0" smtClean="0">
                <a:effectLst/>
              </a:rPr>
              <a:t>20161107141219.161062</a:t>
            </a:r>
            <a:r>
              <a:rPr lang="en-US" dirty="0" smtClean="0">
                <a:solidFill>
                  <a:srgbClr val="6A8759"/>
                </a:solidFill>
                <a:effectLst/>
              </a:rPr>
              <a:t> </a:t>
            </a:r>
          </a:p>
          <a:p>
            <a:pPr algn="ctr"/>
            <a:r>
              <a:rPr lang="en-US" dirty="0" smtClean="0"/>
              <a:t>END:</a:t>
            </a:r>
            <a:r>
              <a:rPr lang="en-US" dirty="0" smtClean="0">
                <a:solidFill>
                  <a:srgbClr val="6A8759"/>
                </a:solidFill>
                <a:effectLst/>
              </a:rPr>
              <a:t> </a:t>
            </a:r>
            <a:r>
              <a:rPr lang="en-US" dirty="0" smtClean="0">
                <a:effectLst/>
              </a:rPr>
              <a:t>20161107143442.338851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80945" y="6294221"/>
            <a:ext cx="323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More test cases </a:t>
            </a:r>
            <a:r>
              <a:rPr lang="en-US" sz="1400" smtClean="0"/>
              <a:t>available on </a:t>
            </a:r>
            <a:r>
              <a:rPr lang="en-US" sz="1400" dirty="0" smtClean="0"/>
              <a:t>public repo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157009" y="2240302"/>
            <a:ext cx="413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OUTPUT (Above and Beyond)</a:t>
            </a:r>
            <a:endParaRPr lang="en-US" sz="1400" b="1" dirty="0"/>
          </a:p>
        </p:txBody>
      </p:sp>
      <p:sp>
        <p:nvSpPr>
          <p:cNvPr id="9" name="Rectangle 8"/>
          <p:cNvSpPr/>
          <p:nvPr/>
        </p:nvSpPr>
        <p:spPr>
          <a:xfrm>
            <a:off x="801384" y="452063"/>
            <a:ext cx="565079" cy="7668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3198" y="835494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8295" y="1385299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2309" y="1385299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63197" y="1935104"/>
            <a:ext cx="565079" cy="7668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03517" y="4451855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35824" y="1935104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63196" y="3034713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61189" y="2651280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0069145">
            <a:off x="9948622" y="3109095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0069145">
            <a:off x="10410436" y="3492526"/>
            <a:ext cx="565079" cy="76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0069145">
            <a:off x="10825533" y="4042331"/>
            <a:ext cx="565079" cy="76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0069145">
            <a:off x="10029547" y="4042331"/>
            <a:ext cx="565079" cy="76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0069145">
            <a:off x="10410435" y="4592136"/>
            <a:ext cx="565079" cy="766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0069145">
            <a:off x="9968646" y="5141941"/>
            <a:ext cx="565079" cy="76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0069145">
            <a:off x="11183062" y="4592136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0069145">
            <a:off x="10410434" y="5691745"/>
            <a:ext cx="565079" cy="76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0069145">
            <a:off x="10813280" y="5257329"/>
            <a:ext cx="565079" cy="76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256675" y="3977210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5400000">
            <a:off x="671772" y="4527015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458552" y="4786643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256674" y="5076820"/>
            <a:ext cx="565079" cy="7668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793885" y="5414179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256673" y="6176429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654666" y="5792996"/>
            <a:ext cx="565079" cy="766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469</Words>
  <Application>Microsoft Macintosh PowerPoint</Application>
  <PresentationFormat>Widescreen</PresentationFormat>
  <Paragraphs>112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Courier New</vt:lpstr>
      <vt:lpstr>Helvetica Neue</vt:lpstr>
      <vt:lpstr>Arial</vt:lpstr>
      <vt:lpstr>Office Theme</vt:lpstr>
      <vt:lpstr>PowerPoint Presentation</vt:lpstr>
      <vt:lpstr>PowerPoint Presentation</vt:lpstr>
      <vt:lpstr>Practicality &amp; Importance</vt:lpstr>
      <vt:lpstr>millions+</vt:lpstr>
      <vt:lpstr>Challenges </vt:lpstr>
      <vt:lpstr> Level 1   Retrieve the price movement for a given security over a specified period of time </vt:lpstr>
      <vt:lpstr>Implementation</vt:lpstr>
      <vt:lpstr>Level 2: Retrieve high price, low price for a given security within a specified time range </vt:lpstr>
      <vt:lpstr>PowerPoint Presentation</vt:lpstr>
      <vt:lpstr>Implementation</vt:lpstr>
      <vt:lpstr>Level 3:  Plot the price movement for a given security  </vt:lpstr>
      <vt:lpstr>PowerPoint Presentation</vt:lpstr>
      <vt:lpstr>Level 4  Predict the security prices based on price movement</vt:lpstr>
      <vt:lpstr>  Level 5  If security price is not available on a given point of time, trace back to find last price of security  </vt:lpstr>
      <vt:lpstr> </vt:lpstr>
      <vt:lpstr>Grouping all securities together based on sector -&gt; (*Correlation)</vt:lpstr>
      <vt:lpstr>Plot price movements of securities under each sector  Since we already grouped the securities by sector, calculated price movements per security, we now plot the points.  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Guntur, Jordy</dc:creator>
  <cp:lastModifiedBy>Guntur, Jordy</cp:lastModifiedBy>
  <cp:revision>64</cp:revision>
  <dcterms:created xsi:type="dcterms:W3CDTF">2017-05-19T11:39:44Z</dcterms:created>
  <dcterms:modified xsi:type="dcterms:W3CDTF">2017-05-19T17:08:07Z</dcterms:modified>
</cp:coreProperties>
</file>